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01" r:id="rId2"/>
    <p:sldId id="256" r:id="rId3"/>
    <p:sldId id="308" r:id="rId4"/>
    <p:sldId id="309" r:id="rId5"/>
    <p:sldId id="310" r:id="rId6"/>
    <p:sldId id="257" r:id="rId7"/>
    <p:sldId id="258" r:id="rId8"/>
    <p:sldId id="260" r:id="rId9"/>
    <p:sldId id="264" r:id="rId10"/>
    <p:sldId id="261" r:id="rId11"/>
    <p:sldId id="265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320" r:id="rId34"/>
    <p:sldId id="290" r:id="rId35"/>
    <p:sldId id="291" r:id="rId36"/>
    <p:sldId id="292" r:id="rId37"/>
    <p:sldId id="293" r:id="rId38"/>
    <p:sldId id="295" r:id="rId39"/>
    <p:sldId id="296" r:id="rId40"/>
    <p:sldId id="297" r:id="rId41"/>
    <p:sldId id="298" r:id="rId42"/>
    <p:sldId id="300" r:id="rId43"/>
    <p:sldId id="299" r:id="rId44"/>
    <p:sldId id="321" r:id="rId45"/>
    <p:sldId id="322" r:id="rId46"/>
    <p:sldId id="302" r:id="rId47"/>
    <p:sldId id="304" r:id="rId48"/>
    <p:sldId id="306" r:id="rId49"/>
    <p:sldId id="323" r:id="rId50"/>
    <p:sldId id="325" r:id="rId51"/>
    <p:sldId id="326" r:id="rId52"/>
    <p:sldId id="327" r:id="rId53"/>
    <p:sldId id="328" r:id="rId54"/>
    <p:sldId id="329" r:id="rId55"/>
    <p:sldId id="330" r:id="rId56"/>
    <p:sldId id="324" r:id="rId57"/>
    <p:sldId id="312" r:id="rId58"/>
    <p:sldId id="311" r:id="rId59"/>
    <p:sldId id="313" r:id="rId60"/>
    <p:sldId id="314" r:id="rId61"/>
    <p:sldId id="315" r:id="rId62"/>
    <p:sldId id="331" r:id="rId63"/>
    <p:sldId id="316" r:id="rId64"/>
    <p:sldId id="317" r:id="rId65"/>
    <p:sldId id="318" r:id="rId66"/>
    <p:sldId id="319" r:id="rId67"/>
    <p:sldId id="332" r:id="rId68"/>
    <p:sldId id="333" r:id="rId69"/>
    <p:sldId id="307" r:id="rId70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>
        <p:scale>
          <a:sx n="100" d="100"/>
          <a:sy n="100" d="100"/>
        </p:scale>
        <p:origin x="-1104" y="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F5D951B-7712-426F-B793-7D388D365475}" type="datetimeFigureOut">
              <a:rPr lang="fa-IR" smtClean="0"/>
              <a:t>09/18/1440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C9E98DE-738A-40FC-B711-B5DC95A4BB7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44535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E98DE-738A-40FC-B711-B5DC95A4BB78}" type="slidenum">
              <a:rPr lang="fa-IR" smtClean="0"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0496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E98DE-738A-40FC-B711-B5DC95A4BB78}" type="slidenum">
              <a:rPr lang="fa-IR" smtClean="0"/>
              <a:t>3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0496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E98DE-738A-40FC-B711-B5DC95A4BB78}" type="slidenum">
              <a:rPr lang="fa-IR" smtClean="0"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0496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E98DE-738A-40FC-B711-B5DC95A4BB78}" type="slidenum">
              <a:rPr lang="fa-IR" smtClean="0"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0496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E98DE-738A-40FC-B711-B5DC95A4BB78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61534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E98DE-738A-40FC-B711-B5DC95A4BB78}" type="slidenum">
              <a:rPr lang="fa-IR" smtClean="0"/>
              <a:t>57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0496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86844-3CC3-4EC6-A1FF-F625357E4C35}" type="datetime8">
              <a:rPr lang="fa-IR" smtClean="0"/>
              <a:t>مه 22، 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1520" y="6381328"/>
            <a:ext cx="2895600" cy="365125"/>
          </a:xfrm>
        </p:spPr>
        <p:txBody>
          <a:bodyPr/>
          <a:lstStyle>
            <a:lvl1pPr>
              <a:defRPr sz="1400">
                <a:solidFill>
                  <a:schemeClr val="accent1">
                    <a:lumMod val="75000"/>
                  </a:schemeClr>
                </a:solidFill>
                <a:cs typeface="B Zar" panose="00000400000000000000" pitchFamily="2" charset="-78"/>
              </a:defRPr>
            </a:lvl1pPr>
          </a:lstStyle>
          <a:p>
            <a:r>
              <a:rPr lang="fa-IR" dirty="0" smtClean="0"/>
              <a:t>مدیریت فناوری اطلاعات دانشگاه بوعلی سینا</a:t>
            </a:r>
            <a:endParaRPr lang="fa-I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35896" y="6381328"/>
            <a:ext cx="2133600" cy="365125"/>
          </a:xfrm>
        </p:spPr>
        <p:txBody>
          <a:bodyPr/>
          <a:lstStyle/>
          <a:p>
            <a:fld id="{9C90266B-EB6C-43F7-AFF9-0DD342384549}" type="slidenum">
              <a:rPr lang="fa-IR" smtClean="0"/>
              <a:t>‹#›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854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E8F0-634A-4BD2-81AF-9D79894A7980}" type="datetime8">
              <a:rPr lang="fa-IR" smtClean="0"/>
              <a:t>مه 22، 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266B-EB6C-43F7-AFF9-0DD34238454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4110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1C529-4BF2-4AEE-8295-8AD883C40EC3}" type="datetime8">
              <a:rPr lang="fa-IR" smtClean="0"/>
              <a:t>مه 22، 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266B-EB6C-43F7-AFF9-0DD34238454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279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0572D-17FE-4D0D-B02E-BC73A1D9B68B}" type="datetime8">
              <a:rPr lang="fa-IR" smtClean="0"/>
              <a:t>مه 22، 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544" y="6381328"/>
            <a:ext cx="2895600" cy="365125"/>
          </a:xfrm>
        </p:spPr>
        <p:txBody>
          <a:bodyPr/>
          <a:lstStyle>
            <a:lvl1pPr>
              <a:defRPr sz="1400">
                <a:solidFill>
                  <a:schemeClr val="accent1">
                    <a:lumMod val="75000"/>
                  </a:schemeClr>
                </a:solidFill>
                <a:cs typeface="B Zar" panose="00000400000000000000" pitchFamily="2" charset="-78"/>
              </a:defRPr>
            </a:lvl1pPr>
          </a:lstStyle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07904" y="6381328"/>
            <a:ext cx="2133600" cy="365125"/>
          </a:xfrm>
        </p:spPr>
        <p:txBody>
          <a:bodyPr/>
          <a:lstStyle/>
          <a:p>
            <a:fld id="{9C90266B-EB6C-43F7-AFF9-0DD34238454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439312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E559-597D-4019-8092-7C6A8D69AA8B}" type="datetime8">
              <a:rPr lang="fa-IR" smtClean="0"/>
              <a:t>مه 22، 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266B-EB6C-43F7-AFF9-0DD34238454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61734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01B0C-4D8B-4B8C-94DB-D27ED9AA147F}" type="datetime8">
              <a:rPr lang="fa-IR" smtClean="0"/>
              <a:t>مه 22، 19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266B-EB6C-43F7-AFF9-0DD34238454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68462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293A7-5C0C-46F6-83E7-BF4205950240}" type="datetime8">
              <a:rPr lang="fa-IR" smtClean="0"/>
              <a:t>مه 22، 19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266B-EB6C-43F7-AFF9-0DD34238454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90505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7A944-091A-453A-BB69-A44CBAD3D005}" type="datetime8">
              <a:rPr lang="fa-IR" smtClean="0"/>
              <a:t>مه 22، 19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266B-EB6C-43F7-AFF9-0DD34238454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418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51E15-C567-4D52-99B7-BEBD11CD04F4}" type="datetime8">
              <a:rPr lang="fa-IR" smtClean="0"/>
              <a:t>مه 22، 19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266B-EB6C-43F7-AFF9-0DD34238454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82347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9BBD-5CEE-43D0-BFC5-ABBBD713E5E9}" type="datetime8">
              <a:rPr lang="fa-IR" smtClean="0"/>
              <a:t>مه 22، 19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266B-EB6C-43F7-AFF9-0DD34238454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50583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F7BB2-3D41-43C7-85A2-AFCCBFC220B4}" type="datetime8">
              <a:rPr lang="fa-IR" smtClean="0"/>
              <a:t>مه 22، 19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0266B-EB6C-43F7-AFF9-0DD34238454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8440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a-I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18822-D033-4F10-AB53-64A26CBEE786}" type="datetime8">
              <a:rPr lang="fa-IR" smtClean="0"/>
              <a:t>مه 22، 19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0266B-EB6C-43F7-AFF9-0DD34238454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7886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B Zar" panose="00000400000000000000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B Zar" panose="00000400000000000000" pitchFamily="2" charset="-78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B Zar" panose="00000400000000000000" pitchFamily="2" charset="-78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B Zar" panose="00000400000000000000" pitchFamily="2" charset="-78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B Zar" panose="00000400000000000000" pitchFamily="2" charset="-78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B Zar" panose="00000400000000000000" pitchFamily="2" charset="-78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aparat.com/basu_ir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ict.basu.ac.ir/" TargetMode="Externa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parat.com/basu_ir" TargetMode="External"/><Relationship Id="rId4" Type="http://schemas.openxmlformats.org/officeDocument/2006/relationships/hyperlink" Target="http://ict.basu.ac.ir/edu.aspx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2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6258">
                <a:srgbClr val="B7C9EB"/>
              </a:gs>
              <a:gs pos="21250">
                <a:srgbClr val="ABC1E8"/>
              </a:gs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fa-IR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راهنمای مدیریت ایمیل</a:t>
            </a:r>
            <a:br>
              <a:rPr lang="fa-IR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a-IR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«مقدماتی»</a:t>
            </a:r>
            <a:endParaRPr lang="fa-I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marL="0" indent="0" algn="ctr">
              <a:buNone/>
            </a:pPr>
            <a:endParaRPr lang="fa-IR" dirty="0" smtClean="0"/>
          </a:p>
          <a:p>
            <a:pPr marL="0" indent="0" algn="ctr">
              <a:buNone/>
            </a:pPr>
            <a:r>
              <a:rPr lang="fa-I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مدیریت فناوری اطلاعات دانشگاه بوعلی سینا</a:t>
            </a:r>
          </a:p>
          <a:p>
            <a:endParaRPr lang="fa-I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fa-IR" sz="28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اردیبهشت </a:t>
            </a:r>
            <a:r>
              <a:rPr lang="fa-I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ماه 1398</a:t>
            </a:r>
            <a:endParaRPr lang="fa-I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3666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Options</a:t>
            </a:r>
            <a:endParaRPr lang="fa-IR" dirty="0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5" r="55128" b="40745"/>
          <a:stretch/>
        </p:blipFill>
        <p:spPr bwMode="auto">
          <a:xfrm>
            <a:off x="593269" y="1268760"/>
            <a:ext cx="784956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6" name="TextBox 5"/>
          <p:cNvSpPr txBox="1"/>
          <p:nvPr/>
        </p:nvSpPr>
        <p:spPr>
          <a:xfrm>
            <a:off x="827584" y="4725144"/>
            <a:ext cx="74888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en-US" sz="1600" dirty="0">
                <a:cs typeface="B Zar" panose="00000400000000000000" pitchFamily="2" charset="-78"/>
              </a:rPr>
              <a:t> </a:t>
            </a:r>
            <a:r>
              <a:rPr lang="en-US" sz="1600" dirty="0" smtClean="0">
                <a:cs typeface="B Zar" panose="00000400000000000000" pitchFamily="2" charset="-78"/>
              </a:rPr>
              <a:t> :Bcc</a:t>
            </a:r>
            <a:r>
              <a:rPr lang="fa-IR" sz="1600" dirty="0" smtClean="0">
                <a:cs typeface="B Zar" panose="00000400000000000000" pitchFamily="2" charset="-78"/>
              </a:rPr>
              <a:t>اگر بخواهیم یک نسخه به ایمیل شخص دیگر ارسال شود بدون آن که گیرنده ایمیل متوجه شود ، آدرس گیرنده ایمیل دوم را در این قسمت وارد می کنیم</a:t>
            </a:r>
            <a:endParaRPr lang="fa-IR" sz="1600" dirty="0">
              <a:cs typeface="B Zar" panose="00000400000000000000" pitchFamily="2" charset="-78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491880" y="4221088"/>
            <a:ext cx="172819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TextBox 6"/>
          <p:cNvSpPr txBox="1"/>
          <p:nvPr/>
        </p:nvSpPr>
        <p:spPr>
          <a:xfrm>
            <a:off x="847867" y="5351151"/>
            <a:ext cx="748883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 smtClean="0">
                <a:cs typeface="B Zar" panose="00000400000000000000" pitchFamily="2" charset="-78"/>
              </a:rPr>
              <a:t>Request Read Receipt</a:t>
            </a:r>
            <a:r>
              <a:rPr lang="fa-IR" sz="1600" dirty="0" smtClean="0">
                <a:cs typeface="B Zar" panose="00000400000000000000" pitchFamily="2" charset="-78"/>
              </a:rPr>
              <a:t> : در صورت انتخاب این گزینه اگر گیرنده نامه را باز نماید یک پیغام برای فرستنده ارسال می گردد که نامه توسط گیرنده باز شده است (فقط برای کاربران ایمیل با دامین </a:t>
            </a:r>
            <a:r>
              <a:rPr lang="en-US" sz="1600" dirty="0" smtClean="0">
                <a:cs typeface="B Zar" panose="00000400000000000000" pitchFamily="2" charset="-78"/>
              </a:rPr>
              <a:t>basu.ac.ir</a:t>
            </a:r>
            <a:r>
              <a:rPr lang="fa-IR" sz="1600" dirty="0" smtClean="0">
                <a:cs typeface="B Zar" panose="00000400000000000000" pitchFamily="2" charset="-78"/>
              </a:rPr>
              <a:t>)</a:t>
            </a:r>
            <a:endParaRPr lang="fa-IR" sz="1600" dirty="0">
              <a:cs typeface="B Zar" panose="000004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91880" y="2996952"/>
            <a:ext cx="1728192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672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8"/>
          <a:stretch/>
        </p:blipFill>
        <p:spPr bwMode="auto">
          <a:xfrm>
            <a:off x="179512" y="476672"/>
            <a:ext cx="8829351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7812360" y="5589240"/>
            <a:ext cx="50405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1816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600" dirty="0" smtClean="0"/>
              <a:t>بعد از ارسال، نامه در پوشه </a:t>
            </a:r>
            <a:r>
              <a:rPr lang="en-US" sz="3600" dirty="0" smtClean="0"/>
              <a:t>sent</a:t>
            </a:r>
            <a:r>
              <a:rPr lang="fa-IR" sz="3600" dirty="0" smtClean="0"/>
              <a:t> قرار می گیرد</a:t>
            </a:r>
            <a:endParaRPr lang="fa-IR" sz="3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6" r="40853" b="34092"/>
          <a:stretch/>
        </p:blipFill>
        <p:spPr bwMode="auto">
          <a:xfrm>
            <a:off x="251520" y="1124744"/>
            <a:ext cx="843068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3455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dirty="0" smtClean="0"/>
              <a:t>Inbox</a:t>
            </a:r>
            <a:endParaRPr lang="fa-I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 b="5266"/>
          <a:stretch/>
        </p:blipFill>
        <p:spPr bwMode="auto">
          <a:xfrm>
            <a:off x="323528" y="1124743"/>
            <a:ext cx="8496944" cy="512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6" name="Oval 5"/>
          <p:cNvSpPr/>
          <p:nvPr/>
        </p:nvSpPr>
        <p:spPr>
          <a:xfrm>
            <a:off x="395536" y="1988840"/>
            <a:ext cx="54006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6379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</a:t>
            </a:r>
            <a:endParaRPr lang="fa-I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 b="17585"/>
          <a:stretch/>
        </p:blipFill>
        <p:spPr bwMode="auto">
          <a:xfrm>
            <a:off x="179512" y="1196752"/>
            <a:ext cx="873091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5" name="Oval 4"/>
          <p:cNvSpPr/>
          <p:nvPr/>
        </p:nvSpPr>
        <p:spPr>
          <a:xfrm>
            <a:off x="179512" y="2492896"/>
            <a:ext cx="504056" cy="3326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4809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5" r="44628" b="5169"/>
          <a:stretch/>
        </p:blipFill>
        <p:spPr bwMode="auto">
          <a:xfrm>
            <a:off x="1187624" y="908720"/>
            <a:ext cx="6471350" cy="556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5" name="Oval 4"/>
          <p:cNvSpPr/>
          <p:nvPr/>
        </p:nvSpPr>
        <p:spPr>
          <a:xfrm>
            <a:off x="1115616" y="2780928"/>
            <a:ext cx="1224136" cy="2606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Oval 5"/>
          <p:cNvSpPr/>
          <p:nvPr/>
        </p:nvSpPr>
        <p:spPr>
          <a:xfrm>
            <a:off x="2339752" y="4111013"/>
            <a:ext cx="1152128" cy="3260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953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B Titr" panose="00000700000000000000" pitchFamily="2" charset="-78"/>
              </a:rPr>
              <a:t> Folder</a:t>
            </a:r>
            <a:r>
              <a:rPr lang="fa-IR" dirty="0" smtClean="0">
                <a:cs typeface="B Zar" panose="00000400000000000000" pitchFamily="2" charset="-78"/>
              </a:rPr>
              <a:t>(جهت دسته بندی ایمیل ها)</a:t>
            </a:r>
            <a:endParaRPr lang="fa-IR" dirty="0">
              <a:cs typeface="B Zar" panose="00000400000000000000" pitchFamily="2" charset="-78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9" r="43071" b="5363"/>
          <a:stretch/>
        </p:blipFill>
        <p:spPr bwMode="auto">
          <a:xfrm>
            <a:off x="1979712" y="1412776"/>
            <a:ext cx="5256584" cy="439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5" name="Oval 4"/>
          <p:cNvSpPr/>
          <p:nvPr/>
        </p:nvSpPr>
        <p:spPr>
          <a:xfrm>
            <a:off x="1763688" y="2780928"/>
            <a:ext cx="1224136" cy="2606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3566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1" t="9978" r="17015" b="6743"/>
          <a:stretch/>
        </p:blipFill>
        <p:spPr bwMode="auto">
          <a:xfrm>
            <a:off x="1043608" y="980728"/>
            <a:ext cx="7056784" cy="504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64280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2" r="33095" b="3275"/>
          <a:stretch/>
        </p:blipFill>
        <p:spPr bwMode="auto">
          <a:xfrm>
            <a:off x="1115616" y="908720"/>
            <a:ext cx="6984776" cy="510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5" name="Oval 4"/>
          <p:cNvSpPr/>
          <p:nvPr/>
        </p:nvSpPr>
        <p:spPr>
          <a:xfrm>
            <a:off x="4355976" y="3501008"/>
            <a:ext cx="1512168" cy="2672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582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4" r="28518" b="6251"/>
          <a:stretch/>
        </p:blipFill>
        <p:spPr bwMode="auto">
          <a:xfrm>
            <a:off x="827584" y="1268760"/>
            <a:ext cx="737478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5664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4056" y="188640"/>
            <a:ext cx="7772400" cy="1008112"/>
          </a:xfrm>
        </p:spPr>
        <p:txBody>
          <a:bodyPr>
            <a:normAutofit/>
          </a:bodyPr>
          <a:lstStyle/>
          <a:p>
            <a:r>
              <a:rPr lang="en-US" dirty="0" smtClean="0"/>
              <a:t>https://mail.basu.ac.ir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72816"/>
            <a:ext cx="6400800" cy="3865984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11201" r="8224" b="4800"/>
          <a:stretch/>
        </p:blipFill>
        <p:spPr bwMode="auto">
          <a:xfrm>
            <a:off x="323528" y="1268760"/>
            <a:ext cx="835292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 dirty="0"/>
          </a:p>
        </p:txBody>
      </p:sp>
      <p:sp>
        <p:nvSpPr>
          <p:cNvPr id="6" name="Oval 5"/>
          <p:cNvSpPr/>
          <p:nvPr/>
        </p:nvSpPr>
        <p:spPr>
          <a:xfrm>
            <a:off x="6300192" y="4680520"/>
            <a:ext cx="1440160" cy="404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5169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1" r="28241" b="9947"/>
          <a:stretch/>
        </p:blipFill>
        <p:spPr bwMode="auto">
          <a:xfrm>
            <a:off x="611560" y="1124744"/>
            <a:ext cx="7983518" cy="498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8178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</a:t>
            </a:r>
            <a:r>
              <a:rPr lang="fa-IR" dirty="0" smtClean="0"/>
              <a:t> (</a:t>
            </a:r>
            <a:r>
              <a:rPr lang="fa-IR" dirty="0" smtClean="0">
                <a:cs typeface="B Zar" panose="00000400000000000000" pitchFamily="2" charset="-78"/>
              </a:rPr>
              <a:t>جستجو</a:t>
            </a:r>
            <a:r>
              <a:rPr lang="fa-IR" dirty="0" smtClean="0"/>
              <a:t>)</a:t>
            </a:r>
            <a:endParaRPr lang="fa-I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8" r="7314" b="8222"/>
          <a:stretch/>
        </p:blipFill>
        <p:spPr bwMode="auto">
          <a:xfrm>
            <a:off x="293155" y="1268760"/>
            <a:ext cx="867133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5" name="Oval 4"/>
          <p:cNvSpPr/>
          <p:nvPr/>
        </p:nvSpPr>
        <p:spPr>
          <a:xfrm>
            <a:off x="5940152" y="1124744"/>
            <a:ext cx="266429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Left Arrow 5"/>
          <p:cNvSpPr/>
          <p:nvPr/>
        </p:nvSpPr>
        <p:spPr>
          <a:xfrm rot="10800000">
            <a:off x="5076056" y="1196752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6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dirty="0"/>
              <a:t>Search</a:t>
            </a:r>
            <a:r>
              <a:rPr lang="fa-IR" dirty="0"/>
              <a:t> (جستجو)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2" r="15075" b="5018"/>
          <a:stretch/>
        </p:blipFill>
        <p:spPr bwMode="auto">
          <a:xfrm>
            <a:off x="87423" y="980728"/>
            <a:ext cx="9036496" cy="517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3" name="TextBox 2"/>
          <p:cNvSpPr txBox="1"/>
          <p:nvPr/>
        </p:nvSpPr>
        <p:spPr>
          <a:xfrm>
            <a:off x="3347864" y="3717032"/>
            <a:ext cx="5688632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AutoNum type="arabicParenR"/>
            </a:pPr>
            <a:r>
              <a:rPr lang="fa-IR" dirty="0" smtClean="0">
                <a:cs typeface="B Zar" panose="00000400000000000000" pitchFamily="2" charset="-78"/>
              </a:rPr>
              <a:t>راست کلیک روی ایمیل مورد نظر</a:t>
            </a:r>
          </a:p>
          <a:p>
            <a:pPr marL="342900" indent="-342900">
              <a:buAutoNum type="arabicParenR"/>
            </a:pPr>
            <a:r>
              <a:rPr lang="fa-IR" dirty="0" smtClean="0">
                <a:cs typeface="B Zar" panose="00000400000000000000" pitchFamily="2" charset="-78"/>
              </a:rPr>
              <a:t>انتخاب نوع جستجو</a:t>
            </a:r>
          </a:p>
          <a:p>
            <a:pPr marL="800100" lvl="1" indent="-342900">
              <a:buAutoNum type="arabicParenR"/>
            </a:pPr>
            <a:r>
              <a:rPr lang="en-US" dirty="0" smtClean="0">
                <a:cs typeface="B Zar" panose="00000400000000000000" pitchFamily="2" charset="-78"/>
              </a:rPr>
              <a:t>Received From Sender</a:t>
            </a:r>
            <a:r>
              <a:rPr lang="fa-IR" dirty="0" smtClean="0">
                <a:cs typeface="B Zar" panose="00000400000000000000" pitchFamily="2" charset="-78"/>
              </a:rPr>
              <a:t>: نامه های که از این فرستنده دریافت شده است</a:t>
            </a:r>
          </a:p>
          <a:p>
            <a:pPr marL="800100" lvl="1" indent="-342900">
              <a:buAutoNum type="arabicParenR"/>
            </a:pPr>
            <a:r>
              <a:rPr lang="en-US" dirty="0" smtClean="0">
                <a:cs typeface="B Zar" panose="00000400000000000000" pitchFamily="2" charset="-78"/>
              </a:rPr>
              <a:t>Sent To Sender</a:t>
            </a:r>
            <a:r>
              <a:rPr lang="fa-IR" dirty="0" smtClean="0">
                <a:cs typeface="B Zar" panose="00000400000000000000" pitchFamily="2" charset="-78"/>
              </a:rPr>
              <a:t>: نامه هایی که به این فرستنده ارسال شده است</a:t>
            </a:r>
            <a:endParaRPr lang="fa-IR" dirty="0">
              <a:cs typeface="B Zar" panose="00000400000000000000" pitchFamily="2" charset="-78"/>
            </a:endParaRPr>
          </a:p>
        </p:txBody>
      </p:sp>
      <p:sp>
        <p:nvSpPr>
          <p:cNvPr id="6" name="Oval 5"/>
          <p:cNvSpPr/>
          <p:nvPr/>
        </p:nvSpPr>
        <p:spPr>
          <a:xfrm>
            <a:off x="1979712" y="1880828"/>
            <a:ext cx="1584176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Left Arrow 6"/>
          <p:cNvSpPr/>
          <p:nvPr/>
        </p:nvSpPr>
        <p:spPr>
          <a:xfrm>
            <a:off x="4788024" y="1844824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8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/>
              <a:t>Search</a:t>
            </a:r>
            <a:r>
              <a:rPr lang="fa-IR" dirty="0"/>
              <a:t> (جستجو)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5" r="7868" b="6498"/>
          <a:stretch/>
        </p:blipFill>
        <p:spPr bwMode="auto">
          <a:xfrm>
            <a:off x="204188" y="1124744"/>
            <a:ext cx="8939812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3887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</a:t>
            </a:r>
            <a:r>
              <a:rPr lang="fa-IR" dirty="0"/>
              <a:t> (جستجو)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1" b="5266"/>
          <a:stretch/>
        </p:blipFill>
        <p:spPr bwMode="auto">
          <a:xfrm>
            <a:off x="251520" y="1124744"/>
            <a:ext cx="8640960" cy="529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6135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</a:t>
            </a:r>
            <a:r>
              <a:rPr lang="fa-IR" dirty="0"/>
              <a:t> (جستجو)</a:t>
            </a:r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 r="10086" b="11670"/>
          <a:stretch/>
        </p:blipFill>
        <p:spPr bwMode="auto">
          <a:xfrm>
            <a:off x="323528" y="1412776"/>
            <a:ext cx="863585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5359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</a:t>
            </a:r>
            <a:r>
              <a:rPr lang="fa-IR" dirty="0"/>
              <a:t> (جستجو)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" t="10225" r="3017" b="8961"/>
          <a:stretch/>
        </p:blipFill>
        <p:spPr bwMode="auto">
          <a:xfrm>
            <a:off x="179512" y="1268760"/>
            <a:ext cx="862765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3" name="Rounded Rectangle 2"/>
          <p:cNvSpPr/>
          <p:nvPr/>
        </p:nvSpPr>
        <p:spPr>
          <a:xfrm>
            <a:off x="251520" y="3645024"/>
            <a:ext cx="1008112" cy="28803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432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Zar" panose="00000400000000000000" pitchFamily="2" charset="-78"/>
              </a:rPr>
              <a:t>عملیات مختلف روی ایمیل</a:t>
            </a:r>
            <a:endParaRPr lang="fa-IR" dirty="0">
              <a:cs typeface="B Zar" panose="00000400000000000000" pitchFamily="2" charset="-78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9" b="4033"/>
          <a:stretch/>
        </p:blipFill>
        <p:spPr bwMode="auto">
          <a:xfrm>
            <a:off x="179512" y="1124744"/>
            <a:ext cx="891266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1475656" y="1700808"/>
            <a:ext cx="252000" cy="180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</p:txBody>
      </p:sp>
      <p:sp>
        <p:nvSpPr>
          <p:cNvPr id="5" name="TextBox 4">
            <a:hlinkClick r:id="rId4" action="ppaction://hlinksldjump"/>
          </p:cNvPr>
          <p:cNvSpPr txBox="1"/>
          <p:nvPr/>
        </p:nvSpPr>
        <p:spPr>
          <a:xfrm>
            <a:off x="2195736" y="1700808"/>
            <a:ext cx="360040" cy="144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2565984" y="1717782"/>
            <a:ext cx="288000" cy="144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10" name="Left Arrow 9"/>
          <p:cNvSpPr/>
          <p:nvPr/>
        </p:nvSpPr>
        <p:spPr>
          <a:xfrm>
            <a:off x="4774679" y="1537762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0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Reply</a:t>
            </a:r>
            <a:endParaRPr lang="fa-IR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5" b="5759"/>
          <a:stretch/>
        </p:blipFill>
        <p:spPr bwMode="auto">
          <a:xfrm>
            <a:off x="395536" y="1154080"/>
            <a:ext cx="8496944" cy="5170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575584" y="1700808"/>
            <a:ext cx="252000" cy="144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6974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Forward</a:t>
            </a:r>
            <a:endParaRPr lang="fa-I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5" b="5759"/>
          <a:stretch/>
        </p:blipFill>
        <p:spPr bwMode="auto">
          <a:xfrm>
            <a:off x="323528" y="1340768"/>
            <a:ext cx="853258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373234" y="1739379"/>
            <a:ext cx="252000" cy="1800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6009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4056" y="188640"/>
            <a:ext cx="7772400" cy="1008112"/>
          </a:xfrm>
        </p:spPr>
        <p:txBody>
          <a:bodyPr>
            <a:normAutofit/>
          </a:bodyPr>
          <a:lstStyle/>
          <a:p>
            <a:pPr algn="l"/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http://mailreg.basu.ac.ir</a:t>
            </a:r>
            <a:endParaRPr lang="fa-I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72816"/>
            <a:ext cx="6400800" cy="3865984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445" y="44624"/>
            <a:ext cx="3166915" cy="645333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004047" y="6192688"/>
            <a:ext cx="649509" cy="404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Left Arrow 8"/>
          <p:cNvSpPr/>
          <p:nvPr/>
        </p:nvSpPr>
        <p:spPr>
          <a:xfrm>
            <a:off x="5725565" y="6093296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07767" y="2276872"/>
            <a:ext cx="2437678" cy="127566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b="1" dirty="0" smtClean="0">
                <a:cs typeface="B Zar" panose="00000400000000000000" pitchFamily="2" charset="-78"/>
              </a:rPr>
              <a:t>فقط عدد وارد گردد بدون خط تیره</a:t>
            </a:r>
            <a:endParaRPr lang="fa-IR" b="1" dirty="0">
              <a:cs typeface="B Zar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04048" y="2708920"/>
            <a:ext cx="2736304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1564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Archive</a:t>
            </a:r>
            <a:endParaRPr lang="fa-IR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2" b="4772"/>
          <a:stretch/>
        </p:blipFill>
        <p:spPr bwMode="auto">
          <a:xfrm>
            <a:off x="179512" y="1124744"/>
            <a:ext cx="881245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2899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Archive</a:t>
            </a:r>
            <a:endParaRPr lang="fa-IR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1" b="5758"/>
          <a:stretch/>
        </p:blipFill>
        <p:spPr bwMode="auto">
          <a:xfrm>
            <a:off x="107504" y="1268760"/>
            <a:ext cx="886331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5615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Delete</a:t>
            </a:r>
            <a:endParaRPr lang="fa-I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5" b="4773"/>
          <a:stretch/>
        </p:blipFill>
        <p:spPr bwMode="auto">
          <a:xfrm>
            <a:off x="323528" y="1268760"/>
            <a:ext cx="8545708" cy="492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4614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392" y="116632"/>
            <a:ext cx="8229600" cy="1143000"/>
          </a:xfrm>
        </p:spPr>
        <p:txBody>
          <a:bodyPr/>
          <a:lstStyle/>
          <a:p>
            <a:r>
              <a:rPr lang="en-US" dirty="0" smtClean="0"/>
              <a:t>Delete</a:t>
            </a:r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352" y="1196752"/>
            <a:ext cx="8229600" cy="4525963"/>
          </a:xfrm>
        </p:spPr>
        <p:txBody>
          <a:bodyPr/>
          <a:lstStyle/>
          <a:p>
            <a:r>
              <a:rPr lang="fa-IR" dirty="0" smtClean="0"/>
              <a:t> حذف ایمیل بدون باز کردن</a:t>
            </a:r>
          </a:p>
          <a:p>
            <a:endParaRPr lang="fa-I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0" y="1772816"/>
            <a:ext cx="8388424" cy="440096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067944" y="3645024"/>
            <a:ext cx="1584176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11186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Spam</a:t>
            </a:r>
            <a:endParaRPr lang="fa-I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5" b="5019"/>
          <a:stretch/>
        </p:blipFill>
        <p:spPr bwMode="auto">
          <a:xfrm>
            <a:off x="323528" y="1196752"/>
            <a:ext cx="853380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40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Spam</a:t>
            </a:r>
            <a:endParaRPr lang="fa-I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1" b="5266"/>
          <a:stretch/>
        </p:blipFill>
        <p:spPr bwMode="auto">
          <a:xfrm>
            <a:off x="179511" y="1268760"/>
            <a:ext cx="866509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5" name="Oval 4"/>
          <p:cNvSpPr/>
          <p:nvPr/>
        </p:nvSpPr>
        <p:spPr>
          <a:xfrm>
            <a:off x="0" y="2780928"/>
            <a:ext cx="1259632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7225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 as Unread</a:t>
            </a:r>
            <a:endParaRPr lang="fa-I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6" b="4526"/>
          <a:stretch/>
        </p:blipFill>
        <p:spPr bwMode="auto">
          <a:xfrm>
            <a:off x="107504" y="1196752"/>
            <a:ext cx="885977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5" name="Left Arrow 4"/>
          <p:cNvSpPr/>
          <p:nvPr/>
        </p:nvSpPr>
        <p:spPr>
          <a:xfrm>
            <a:off x="3923928" y="4086597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 as Unread</a:t>
            </a:r>
            <a:endParaRPr lang="fa-I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2" b="5019"/>
          <a:stretch/>
        </p:blipFill>
        <p:spPr bwMode="auto">
          <a:xfrm>
            <a:off x="107504" y="1196752"/>
            <a:ext cx="8920084" cy="518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5" name="Left Arrow 4"/>
          <p:cNvSpPr/>
          <p:nvPr/>
        </p:nvSpPr>
        <p:spPr>
          <a:xfrm>
            <a:off x="4794101" y="2305447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93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View</a:t>
            </a:r>
            <a:endParaRPr lang="fa-IR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1" b="4697"/>
          <a:stretch/>
        </p:blipFill>
        <p:spPr bwMode="auto">
          <a:xfrm>
            <a:off x="179512" y="1124744"/>
            <a:ext cx="8784976" cy="546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5" name="Left Arrow 4"/>
          <p:cNvSpPr/>
          <p:nvPr/>
        </p:nvSpPr>
        <p:spPr>
          <a:xfrm rot="10800000">
            <a:off x="7452320" y="1537762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4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Preferences</a:t>
            </a:r>
            <a:endParaRPr lang="fa-I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7" b="4773"/>
          <a:stretch/>
        </p:blipFill>
        <p:spPr bwMode="auto">
          <a:xfrm>
            <a:off x="409650" y="1340768"/>
            <a:ext cx="848283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5" name="Left Arrow 4"/>
          <p:cNvSpPr/>
          <p:nvPr/>
        </p:nvSpPr>
        <p:spPr>
          <a:xfrm>
            <a:off x="3275856" y="2060848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5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36712"/>
            <a:ext cx="6175870" cy="4821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4056" y="188640"/>
            <a:ext cx="7772400" cy="1008112"/>
          </a:xfrm>
        </p:spPr>
        <p:txBody>
          <a:bodyPr>
            <a:normAutofit/>
          </a:bodyPr>
          <a:lstStyle/>
          <a:p>
            <a:pPr algn="l"/>
            <a:endParaRPr lang="fa-I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72816"/>
            <a:ext cx="6400800" cy="3865984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 dirty="0"/>
          </a:p>
        </p:txBody>
      </p:sp>
      <p:sp>
        <p:nvSpPr>
          <p:cNvPr id="8" name="Oval 7"/>
          <p:cNvSpPr/>
          <p:nvPr/>
        </p:nvSpPr>
        <p:spPr>
          <a:xfrm>
            <a:off x="2411760" y="3926499"/>
            <a:ext cx="1656184" cy="404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Left Arrow 8"/>
          <p:cNvSpPr/>
          <p:nvPr/>
        </p:nvSpPr>
        <p:spPr>
          <a:xfrm>
            <a:off x="4283968" y="3948811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5157192"/>
            <a:ext cx="4248472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b="1" dirty="0" smtClean="0">
                <a:solidFill>
                  <a:srgbClr val="002060"/>
                </a:solidFill>
                <a:cs typeface="B Zar" panose="00000400000000000000" pitchFamily="2" charset="-78"/>
              </a:rPr>
              <a:t>ارسال عدد 2 به سامانه پیامکی 30006499887766</a:t>
            </a:r>
            <a:endParaRPr lang="fa-IR" b="1" dirty="0">
              <a:solidFill>
                <a:srgbClr val="002060"/>
              </a:solidFill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393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Password</a:t>
            </a:r>
            <a:endParaRPr lang="fa-I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14542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3" name="TextBox 2"/>
          <p:cNvSpPr txBox="1"/>
          <p:nvPr/>
        </p:nvSpPr>
        <p:spPr>
          <a:xfrm>
            <a:off x="1979712" y="4941168"/>
            <a:ext cx="49685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rgbClr val="C00000"/>
                </a:solidFill>
                <a:cs typeface="B Zar" panose="00000400000000000000" pitchFamily="2" charset="-78"/>
              </a:rPr>
              <a:t>فرمت پسورد: طول پسورد حداقل 8 کارکتر بوده و شامل حداقل یک حرف، یک عدد و یک نماد مانند (</a:t>
            </a:r>
            <a:r>
              <a:rPr lang="en-US" dirty="0" smtClean="0">
                <a:solidFill>
                  <a:srgbClr val="C00000"/>
                </a:solidFill>
                <a:cs typeface="B Zar" panose="00000400000000000000" pitchFamily="2" charset="-78"/>
              </a:rPr>
              <a:t>@,!,#,$,%,^,&amp;,*</a:t>
            </a:r>
            <a:r>
              <a:rPr lang="fa-IR" dirty="0" smtClean="0">
                <a:solidFill>
                  <a:srgbClr val="C00000"/>
                </a:solidFill>
                <a:cs typeface="B Zar" panose="00000400000000000000" pitchFamily="2" charset="-78"/>
              </a:rPr>
              <a:t>) باشد</a:t>
            </a:r>
          </a:p>
          <a:p>
            <a:r>
              <a:rPr lang="fa-IR" dirty="0" smtClean="0">
                <a:solidFill>
                  <a:srgbClr val="0070C0"/>
                </a:solidFill>
                <a:cs typeface="B Zar" panose="00000400000000000000" pitchFamily="2" charset="-78"/>
              </a:rPr>
              <a:t>مثال: </a:t>
            </a:r>
            <a:r>
              <a:rPr lang="en-US" dirty="0" smtClean="0">
                <a:solidFill>
                  <a:srgbClr val="0070C0"/>
                </a:solidFill>
                <a:cs typeface="B Zar" panose="00000400000000000000" pitchFamily="2" charset="-78"/>
              </a:rPr>
              <a:t>kavandi@2019</a:t>
            </a:r>
            <a:endParaRPr lang="fa-IR" dirty="0">
              <a:solidFill>
                <a:srgbClr val="0070C0"/>
              </a:solidFill>
              <a:cs typeface="B Zar" panose="00000400000000000000" pitchFamily="2" charset="-78"/>
            </a:endParaRPr>
          </a:p>
        </p:txBody>
      </p:sp>
      <p:sp>
        <p:nvSpPr>
          <p:cNvPr id="6" name="Left Arrow 5"/>
          <p:cNvSpPr/>
          <p:nvPr/>
        </p:nvSpPr>
        <p:spPr>
          <a:xfrm rot="10800000">
            <a:off x="2555776" y="3573016"/>
            <a:ext cx="648072" cy="223557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 rot="10800000">
            <a:off x="2555776" y="3861048"/>
            <a:ext cx="648072" cy="223557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 rot="10800000">
            <a:off x="2522240" y="4149080"/>
            <a:ext cx="648072" cy="223557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99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US" dirty="0" smtClean="0"/>
              <a:t>Mail</a:t>
            </a:r>
            <a:endParaRPr lang="fa-IR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4" b="5019"/>
          <a:stretch/>
        </p:blipFill>
        <p:spPr bwMode="auto">
          <a:xfrm>
            <a:off x="179512" y="1052736"/>
            <a:ext cx="864096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5" name="Left Arrow 4"/>
          <p:cNvSpPr/>
          <p:nvPr/>
        </p:nvSpPr>
        <p:spPr>
          <a:xfrm>
            <a:off x="4644008" y="3140968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4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US" dirty="0" smtClean="0"/>
              <a:t>Signature</a:t>
            </a:r>
            <a:endParaRPr lang="fa-I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9" b="5266"/>
          <a:stretch/>
        </p:blipFill>
        <p:spPr bwMode="auto">
          <a:xfrm>
            <a:off x="179512" y="1052736"/>
            <a:ext cx="8640960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5" name="Left Arrow 4"/>
          <p:cNvSpPr/>
          <p:nvPr/>
        </p:nvSpPr>
        <p:spPr>
          <a:xfrm>
            <a:off x="3995936" y="2420888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6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t="124" r="416" b="5512"/>
          <a:stretch/>
        </p:blipFill>
        <p:spPr bwMode="auto">
          <a:xfrm>
            <a:off x="179512" y="980728"/>
            <a:ext cx="855860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5" name="Left Arrow 4"/>
          <p:cNvSpPr/>
          <p:nvPr/>
        </p:nvSpPr>
        <p:spPr>
          <a:xfrm rot="10800000">
            <a:off x="755576" y="2492896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98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دریافت ایمیل دانشگاه از طریق </a:t>
            </a:r>
            <a:r>
              <a:rPr lang="en-US" dirty="0"/>
              <a:t>Gmail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39499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تنظیمات در </a:t>
            </a:r>
            <a:r>
              <a:rPr lang="en-US" dirty="0"/>
              <a:t>Gmail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4824"/>
            <a:ext cx="8229600" cy="349105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6" name="Oval 5"/>
          <p:cNvSpPr/>
          <p:nvPr/>
        </p:nvSpPr>
        <p:spPr>
          <a:xfrm>
            <a:off x="7380312" y="3051634"/>
            <a:ext cx="1259632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Left Arrow 6"/>
          <p:cNvSpPr/>
          <p:nvPr/>
        </p:nvSpPr>
        <p:spPr>
          <a:xfrm rot="10800000">
            <a:off x="6588224" y="2990875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3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تنظیمات در </a:t>
            </a:r>
            <a:r>
              <a:rPr lang="en-US" dirty="0" smtClean="0"/>
              <a:t>Gmail</a:t>
            </a:r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757"/>
            <a:ext cx="9072563" cy="5080564"/>
          </a:xfrm>
        </p:spPr>
      </p:pic>
      <p:sp>
        <p:nvSpPr>
          <p:cNvPr id="9" name="Oval 8"/>
          <p:cNvSpPr/>
          <p:nvPr/>
        </p:nvSpPr>
        <p:spPr>
          <a:xfrm>
            <a:off x="3203848" y="1628800"/>
            <a:ext cx="1259632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Left Arrow 9"/>
          <p:cNvSpPr/>
          <p:nvPr/>
        </p:nvSpPr>
        <p:spPr>
          <a:xfrm rot="10800000">
            <a:off x="2411760" y="1568041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81214" y="4005064"/>
            <a:ext cx="1259632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2" name="Left Arrow 11"/>
          <p:cNvSpPr/>
          <p:nvPr/>
        </p:nvSpPr>
        <p:spPr>
          <a:xfrm>
            <a:off x="5292080" y="3951058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9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تنظیمات در </a:t>
            </a:r>
            <a:r>
              <a:rPr lang="en-US" dirty="0"/>
              <a:t>Gmail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268760"/>
            <a:ext cx="5472608" cy="508585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7" name="Left Arrow 6"/>
          <p:cNvSpPr/>
          <p:nvPr/>
        </p:nvSpPr>
        <p:spPr>
          <a:xfrm>
            <a:off x="5220072" y="2420888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8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تنظیمات در </a:t>
            </a:r>
            <a:r>
              <a:rPr lang="en-US" dirty="0"/>
              <a:t>Gmail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1408959"/>
            <a:ext cx="5256583" cy="488509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6" name="Left Arrow 5"/>
          <p:cNvSpPr/>
          <p:nvPr/>
        </p:nvSpPr>
        <p:spPr>
          <a:xfrm>
            <a:off x="5940152" y="4293096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0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تنظیمات در </a:t>
            </a:r>
            <a:r>
              <a:rPr lang="en-US" dirty="0"/>
              <a:t>Gmail</a:t>
            </a:r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1426577"/>
            <a:ext cx="5143847" cy="478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Arrow 7"/>
          <p:cNvSpPr/>
          <p:nvPr/>
        </p:nvSpPr>
        <p:spPr>
          <a:xfrm>
            <a:off x="5004048" y="2996952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4056" y="188640"/>
            <a:ext cx="7772400" cy="1008112"/>
          </a:xfrm>
        </p:spPr>
        <p:txBody>
          <a:bodyPr>
            <a:normAutofit/>
          </a:bodyPr>
          <a:lstStyle/>
          <a:p>
            <a:r>
              <a:rPr lang="en-US" dirty="0" smtClean="0"/>
              <a:t>https://mail.basu.ac.ir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72816"/>
            <a:ext cx="6400800" cy="3865984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11201" r="8224" b="4800"/>
          <a:stretch/>
        </p:blipFill>
        <p:spPr bwMode="auto">
          <a:xfrm>
            <a:off x="323528" y="1268760"/>
            <a:ext cx="835292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 dirty="0"/>
          </a:p>
        </p:txBody>
      </p:sp>
      <p:sp>
        <p:nvSpPr>
          <p:cNvPr id="6" name="Left Arrow 5"/>
          <p:cNvSpPr/>
          <p:nvPr/>
        </p:nvSpPr>
        <p:spPr>
          <a:xfrm rot="10800000">
            <a:off x="6804248" y="3768791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8144" y="3344483"/>
            <a:ext cx="1656184" cy="6043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6585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تنظیمات در </a:t>
            </a:r>
            <a:r>
              <a:rPr lang="en-US" dirty="0"/>
              <a:t>Gmail</a:t>
            </a:r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929" y="1600200"/>
            <a:ext cx="48701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eft Arrow 5"/>
          <p:cNvSpPr/>
          <p:nvPr/>
        </p:nvSpPr>
        <p:spPr>
          <a:xfrm>
            <a:off x="4788024" y="3645024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9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تنظیمات در </a:t>
            </a:r>
            <a:r>
              <a:rPr lang="en-US" dirty="0"/>
              <a:t>Gmail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37" y="1314597"/>
            <a:ext cx="5184576" cy="48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Arrow 7"/>
          <p:cNvSpPr/>
          <p:nvPr/>
        </p:nvSpPr>
        <p:spPr>
          <a:xfrm>
            <a:off x="5292774" y="4005064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292774" y="2732174"/>
            <a:ext cx="1259632" cy="3240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5" name="Left Arrow 14"/>
          <p:cNvSpPr/>
          <p:nvPr/>
        </p:nvSpPr>
        <p:spPr>
          <a:xfrm rot="10800000">
            <a:off x="1717228" y="2944431"/>
            <a:ext cx="648072" cy="223557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16" name="Left Arrow 15"/>
          <p:cNvSpPr/>
          <p:nvPr/>
        </p:nvSpPr>
        <p:spPr>
          <a:xfrm rot="10800000">
            <a:off x="1691680" y="2732174"/>
            <a:ext cx="648072" cy="223557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17" name="Left Arrow 16"/>
          <p:cNvSpPr/>
          <p:nvPr/>
        </p:nvSpPr>
        <p:spPr>
          <a:xfrm rot="10800000">
            <a:off x="1716037" y="3215517"/>
            <a:ext cx="648072" cy="223557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18" name="Left Arrow 17"/>
          <p:cNvSpPr/>
          <p:nvPr/>
        </p:nvSpPr>
        <p:spPr>
          <a:xfrm rot="10800000">
            <a:off x="2483768" y="3439074"/>
            <a:ext cx="648072" cy="223557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تنظیمات در </a:t>
            </a:r>
            <a:r>
              <a:rPr lang="en-US" dirty="0"/>
              <a:t>Gmail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61" y="1196752"/>
            <a:ext cx="5146627" cy="478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572000" y="2636912"/>
            <a:ext cx="1438275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Left Arrow 6"/>
          <p:cNvSpPr/>
          <p:nvPr/>
        </p:nvSpPr>
        <p:spPr>
          <a:xfrm rot="16200000">
            <a:off x="5000281" y="2129090"/>
            <a:ext cx="648072" cy="223557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6372200" y="3408201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3429000"/>
            <a:ext cx="1224136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 dirty="0" smtClean="0">
                <a:latin typeface="+mj-lt"/>
                <a:cs typeface="+mj-cs"/>
              </a:rPr>
              <a:t>860226524</a:t>
            </a:r>
            <a:endParaRPr lang="fa-IR" sz="1100" dirty="0"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860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تنظیمات در </a:t>
            </a:r>
            <a:r>
              <a:rPr lang="en-US" dirty="0"/>
              <a:t>Gmail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9" t="18889" r="8938" b="30712"/>
          <a:stretch/>
        </p:blipFill>
        <p:spPr bwMode="auto">
          <a:xfrm>
            <a:off x="107504" y="1412776"/>
            <a:ext cx="896897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8546120" y="2708920"/>
            <a:ext cx="530362" cy="4140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Oval 6"/>
          <p:cNvSpPr/>
          <p:nvPr/>
        </p:nvSpPr>
        <p:spPr>
          <a:xfrm>
            <a:off x="1835696" y="4365104"/>
            <a:ext cx="4264868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8" name="Left Arrow 7"/>
          <p:cNvSpPr/>
          <p:nvPr/>
        </p:nvSpPr>
        <p:spPr>
          <a:xfrm>
            <a:off x="4788024" y="2888940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6356548" y="4725144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132112" y="2645296"/>
            <a:ext cx="2446189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Oval 10"/>
          <p:cNvSpPr/>
          <p:nvPr/>
        </p:nvSpPr>
        <p:spPr>
          <a:xfrm>
            <a:off x="8546120" y="4463405"/>
            <a:ext cx="576064" cy="423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33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تنظیمات در </a:t>
            </a:r>
            <a:r>
              <a:rPr lang="en-US" dirty="0"/>
              <a:t>Gmail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21555" r="43750" b="38645"/>
          <a:stretch/>
        </p:blipFill>
        <p:spPr bwMode="auto">
          <a:xfrm>
            <a:off x="63008" y="1340768"/>
            <a:ext cx="8973488" cy="362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-35422" y="3933056"/>
            <a:ext cx="2375173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Left Arrow 6"/>
          <p:cNvSpPr/>
          <p:nvPr/>
        </p:nvSpPr>
        <p:spPr>
          <a:xfrm>
            <a:off x="2627784" y="4077072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90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تنظیمات در </a:t>
            </a:r>
            <a:r>
              <a:rPr lang="en-US" dirty="0"/>
              <a:t>Gmail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0" t="-10000" r="-41063" b="10000"/>
          <a:stretch/>
        </p:blipFill>
        <p:spPr bwMode="auto">
          <a:xfrm>
            <a:off x="10601324" y="2060848"/>
            <a:ext cx="7050435" cy="819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5" t="27465"/>
          <a:stretch/>
        </p:blipFill>
        <p:spPr bwMode="auto">
          <a:xfrm>
            <a:off x="1547664" y="1340768"/>
            <a:ext cx="5667020" cy="495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6"/>
          <p:cNvSpPr/>
          <p:nvPr/>
        </p:nvSpPr>
        <p:spPr>
          <a:xfrm>
            <a:off x="5112060" y="2569189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2315939" y="2141426"/>
            <a:ext cx="2616101" cy="12155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03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1800200"/>
          </a:xfrm>
        </p:spPr>
        <p:txBody>
          <a:bodyPr>
            <a:normAutofit/>
          </a:bodyPr>
          <a:lstStyle/>
          <a:p>
            <a:r>
              <a:rPr lang="fa-IR" sz="4800" dirty="0" smtClean="0">
                <a:cs typeface="B Titr" panose="00000700000000000000" pitchFamily="2" charset="-78"/>
              </a:rPr>
              <a:t>فراموشی رمز عبور</a:t>
            </a:r>
            <a:endParaRPr lang="fa-IR" sz="4800" dirty="0">
              <a:cs typeface="B Titr" panose="000007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3068960"/>
            <a:ext cx="2952327" cy="294178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803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4056" y="188640"/>
            <a:ext cx="7772400" cy="1008112"/>
          </a:xfrm>
        </p:spPr>
        <p:txBody>
          <a:bodyPr>
            <a:normAutofit/>
          </a:bodyPr>
          <a:lstStyle/>
          <a:p>
            <a:r>
              <a:rPr lang="fa-IR" dirty="0" smtClean="0"/>
              <a:t>فراموشی رمز عبور</a:t>
            </a:r>
            <a:endParaRPr lang="fa-I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772816"/>
            <a:ext cx="6400800" cy="3865984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t="11201" r="8224" b="4800"/>
          <a:stretch/>
        </p:blipFill>
        <p:spPr bwMode="auto">
          <a:xfrm>
            <a:off x="323528" y="1268760"/>
            <a:ext cx="835292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 dirty="0"/>
          </a:p>
        </p:txBody>
      </p:sp>
      <p:sp>
        <p:nvSpPr>
          <p:cNvPr id="6" name="Oval 5"/>
          <p:cNvSpPr/>
          <p:nvPr/>
        </p:nvSpPr>
        <p:spPr>
          <a:xfrm>
            <a:off x="6253437" y="4473116"/>
            <a:ext cx="1342899" cy="2520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7" name="Left Arrow 6"/>
          <p:cNvSpPr/>
          <p:nvPr/>
        </p:nvSpPr>
        <p:spPr>
          <a:xfrm rot="10800000">
            <a:off x="5464671" y="4400060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8609" y="1556791"/>
            <a:ext cx="420750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https://mail.basu.ac.ir</a:t>
            </a:r>
            <a:endParaRPr lang="fa-I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5582449" y="1703223"/>
            <a:ext cx="784167" cy="43564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7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فراموشی رمز عبور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554" y="1600200"/>
            <a:ext cx="5558891" cy="4525963"/>
          </a:xfrm>
        </p:spPr>
      </p:pic>
      <p:sp>
        <p:nvSpPr>
          <p:cNvPr id="8" name="Left Arrow 7"/>
          <p:cNvSpPr/>
          <p:nvPr/>
        </p:nvSpPr>
        <p:spPr>
          <a:xfrm rot="10800000">
            <a:off x="3275856" y="4457127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70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42" y="1600200"/>
            <a:ext cx="6469315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فراموشی رمز عبور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8" name="Left Arrow 7"/>
          <p:cNvSpPr/>
          <p:nvPr/>
        </p:nvSpPr>
        <p:spPr>
          <a:xfrm rot="10800000">
            <a:off x="2986234" y="4221088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5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fa-IR" dirty="0" smtClean="0">
                <a:cs typeface="B Titr" panose="00000700000000000000" pitchFamily="2" charset="-78"/>
              </a:rPr>
              <a:t>صفحه کاربری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8" b="5266"/>
          <a:stretch/>
        </p:blipFill>
        <p:spPr bwMode="auto">
          <a:xfrm>
            <a:off x="59499" y="1124744"/>
            <a:ext cx="8976997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4649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فراموشی رمز عبور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001" y="1600200"/>
            <a:ext cx="5345997" cy="4525963"/>
          </a:xfrm>
        </p:spPr>
      </p:pic>
      <p:sp>
        <p:nvSpPr>
          <p:cNvPr id="8" name="Left Arrow 7"/>
          <p:cNvSpPr/>
          <p:nvPr/>
        </p:nvSpPr>
        <p:spPr>
          <a:xfrm rot="10800000">
            <a:off x="3315840" y="4797152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67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فراموشی رمز عبور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848" y="1600200"/>
            <a:ext cx="6148304" cy="4525963"/>
          </a:xfrm>
        </p:spPr>
      </p:pic>
      <p:sp>
        <p:nvSpPr>
          <p:cNvPr id="8" name="Left Arrow 7"/>
          <p:cNvSpPr/>
          <p:nvPr/>
        </p:nvSpPr>
        <p:spPr>
          <a:xfrm rot="10800000">
            <a:off x="3347864" y="4864867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5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روش کار با نسخه موبایل</a:t>
            </a:r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71" y="2315562"/>
            <a:ext cx="7142858" cy="3095238"/>
          </a:xfrm>
        </p:spPr>
      </p:pic>
    </p:spTree>
    <p:extLst>
      <p:ext uri="{BB962C8B-B14F-4D97-AF65-F5344CB8AC3E}">
        <p14:creationId xmlns:p14="http://schemas.microsoft.com/office/powerpoint/2010/main" val="83499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نسخه موبایل</a:t>
            </a:r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9" name="Left Arrow 8"/>
          <p:cNvSpPr/>
          <p:nvPr/>
        </p:nvSpPr>
        <p:spPr>
          <a:xfrm rot="10800000">
            <a:off x="2515714" y="1823999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</p:spTree>
    <p:extLst>
      <p:ext uri="{BB962C8B-B14F-4D97-AF65-F5344CB8AC3E}">
        <p14:creationId xmlns:p14="http://schemas.microsoft.com/office/powerpoint/2010/main" val="316597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6" name="Left Arrow 5"/>
          <p:cNvSpPr/>
          <p:nvPr/>
        </p:nvSpPr>
        <p:spPr>
          <a:xfrm>
            <a:off x="5652120" y="3573016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0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Inbox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7" name="Left Arrow 6"/>
          <p:cNvSpPr/>
          <p:nvPr/>
        </p:nvSpPr>
        <p:spPr>
          <a:xfrm>
            <a:off x="5724128" y="2780928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5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در این حالت امکان الصاق فایل وجود ندارد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073" y="1600200"/>
            <a:ext cx="2545854" cy="45259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6" name="Left Arrow 5"/>
          <p:cNvSpPr/>
          <p:nvPr/>
        </p:nvSpPr>
        <p:spPr>
          <a:xfrm>
            <a:off x="5399244" y="2460238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1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b="1" dirty="0" smtClean="0"/>
              <a:t>آدرس فایل فیلم راهنمای ثبت ایمیل دانشگاهی در سامانه گلستان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2204864"/>
            <a:ext cx="7355160" cy="3921299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www.aparat.com/basu_ir</a:t>
            </a:r>
            <a:endParaRPr lang="fa-IR" dirty="0" smtClean="0"/>
          </a:p>
          <a:p>
            <a:endParaRPr lang="fa-I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14778" r="25875" b="37978"/>
          <a:stretch/>
        </p:blipFill>
        <p:spPr bwMode="auto">
          <a:xfrm>
            <a:off x="2123728" y="2808016"/>
            <a:ext cx="5801122" cy="337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26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-99392"/>
            <a:ext cx="9144000" cy="6957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/>
              <a:t>لینکهای مفید</a:t>
            </a:r>
            <a:endParaRPr lang="fa-I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a-IR" sz="2400" dirty="0" smtClean="0"/>
              <a:t>1- آدرس سایت مدیریت فاوا </a:t>
            </a:r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http://ict.basu.ac.ir</a:t>
            </a:r>
            <a:r>
              <a:rPr lang="en-US" sz="2400" dirty="0" smtClean="0">
                <a:hlinkClick r:id="rId3"/>
              </a:rPr>
              <a:t>/</a:t>
            </a:r>
            <a:endParaRPr lang="en-US" sz="2400" dirty="0" smtClean="0"/>
          </a:p>
          <a:p>
            <a:pPr marL="0" indent="0">
              <a:buNone/>
            </a:pPr>
            <a:r>
              <a:rPr lang="fa-IR" sz="2400" dirty="0" smtClean="0"/>
              <a:t>2- آدرس ایمیل پشتیبانی مدیریت فاوا </a:t>
            </a:r>
          </a:p>
          <a:p>
            <a:pPr marL="0" indent="0">
              <a:buNone/>
            </a:pPr>
            <a:r>
              <a:rPr lang="en-US" sz="2400" dirty="0" smtClean="0"/>
              <a:t>support@basu.ac.ir</a:t>
            </a:r>
            <a:endParaRPr lang="fa-IR" sz="2400" dirty="0" smtClean="0"/>
          </a:p>
          <a:p>
            <a:pPr marL="0" indent="0">
              <a:buNone/>
            </a:pPr>
            <a:r>
              <a:rPr lang="fa-IR" sz="2400" dirty="0" smtClean="0"/>
              <a:t>3- آدرس مطالب آموزشی و فایل های پاورپوینت کارگاه آموزشی ایمیل  </a:t>
            </a:r>
            <a:r>
              <a:rPr lang="en-US" sz="2400" dirty="0">
                <a:hlinkClick r:id="rId4"/>
              </a:rPr>
              <a:t>http://ict.basu.ac.ir/edu.aspx</a:t>
            </a:r>
            <a:endParaRPr lang="fa-IR" sz="2400" dirty="0"/>
          </a:p>
          <a:p>
            <a:pPr marL="0" indent="0">
              <a:buNone/>
            </a:pPr>
            <a:r>
              <a:rPr lang="fa-IR" sz="2400" smtClean="0"/>
              <a:t>4- </a:t>
            </a:r>
            <a:r>
              <a:rPr lang="fa-IR" sz="2400" dirty="0" smtClean="0"/>
              <a:t>آدرس سایت آپارات دانشگاه بوعلی سینا</a:t>
            </a:r>
          </a:p>
          <a:p>
            <a:pPr marL="0" indent="0">
              <a:buNone/>
            </a:pPr>
            <a:r>
              <a:rPr lang="en-US" sz="2800" dirty="0">
                <a:hlinkClick r:id="rId5"/>
              </a:rPr>
              <a:t>https://</a:t>
            </a:r>
            <a:r>
              <a:rPr lang="en-US" sz="2800" dirty="0" smtClean="0">
                <a:hlinkClick r:id="rId5"/>
              </a:rPr>
              <a:t>www.aparat.com/basu_ir</a:t>
            </a:r>
            <a:endParaRPr lang="fa-IR" sz="2800" dirty="0" smtClean="0"/>
          </a:p>
          <a:p>
            <a:pPr marL="0" indent="0">
              <a:buNone/>
            </a:pPr>
            <a:endParaRPr lang="fa-IR" sz="2800" dirty="0" smtClean="0"/>
          </a:p>
          <a:p>
            <a:pPr marL="0" indent="0">
              <a:buNone/>
            </a:pPr>
            <a:endParaRPr lang="fa-IR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fa-IR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dirty="0" smtClean="0"/>
              <a:t>مدیریت فناوری اطلاعات دانشگاه بوعلی سینا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3683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 b="4754"/>
          <a:stretch/>
        </p:blipFill>
        <p:spPr>
          <a:xfrm>
            <a:off x="0" y="0"/>
            <a:ext cx="9144000" cy="68580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2" name="Rectangle 1"/>
          <p:cNvSpPr/>
          <p:nvPr/>
        </p:nvSpPr>
        <p:spPr>
          <a:xfrm>
            <a:off x="5076056" y="188640"/>
            <a:ext cx="279343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قاصدک شعر مرا از بر کن</a:t>
            </a:r>
          </a:p>
          <a:p>
            <a:r>
              <a:rPr lang="fa-IR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بنشین روی نسیمی</a:t>
            </a:r>
          </a:p>
          <a:p>
            <a:r>
              <a:rPr lang="fa-IR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که ز احساس برون می آید</a:t>
            </a:r>
          </a:p>
          <a:p>
            <a:r>
              <a:rPr lang="fa-IR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برو آن گوشه باغ</a:t>
            </a:r>
          </a:p>
          <a:p>
            <a:r>
              <a:rPr lang="fa-IR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سمت آن نرگس مست</a:t>
            </a:r>
          </a:p>
          <a:p>
            <a:r>
              <a:rPr lang="fa-IR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که ز تنهایی خود دلتنگ است</a:t>
            </a:r>
          </a:p>
          <a:p>
            <a:r>
              <a:rPr lang="fa-IR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و بخوان در گوشش</a:t>
            </a:r>
          </a:p>
          <a:p>
            <a:r>
              <a:rPr lang="fa-IR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شعرم را</a:t>
            </a:r>
          </a:p>
          <a:p>
            <a:r>
              <a:rPr lang="fa-IR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و بگو باور کن</a:t>
            </a:r>
          </a:p>
          <a:p>
            <a:r>
              <a:rPr lang="fa-IR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یک نفر خواب تورا می بیند</a:t>
            </a:r>
          </a:p>
          <a:p>
            <a:r>
              <a:rPr lang="fa-IR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یک نفر یاد تو را</a:t>
            </a:r>
          </a:p>
          <a:p>
            <a:r>
              <a:rPr lang="fa-IR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دمی از دل نبرد</a:t>
            </a:r>
          </a:p>
          <a:p>
            <a:r>
              <a:rPr lang="fa-IR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یک نفر شور دلش عشق صمیمانه ی توست</a:t>
            </a:r>
          </a:p>
          <a:p>
            <a:r>
              <a:rPr lang="fa-IR" sz="3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قاصدک شعر مرا از بر </a:t>
            </a:r>
            <a:r>
              <a:rPr lang="fa-IR" sz="3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کن</a:t>
            </a:r>
            <a:endParaRPr lang="fa-IR" sz="3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1880" y="4006805"/>
            <a:ext cx="1436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anose="02020505000000020003" pitchFamily="18" charset="0"/>
                <a:cs typeface="IranNastaliq" panose="02020505000000020003" pitchFamily="18" charset="0"/>
              </a:rPr>
              <a:t>سهراب سپهری</a:t>
            </a:r>
            <a:endParaRPr lang="fa-IR" sz="36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anose="02020505000000020003" pitchFamily="18" charset="0"/>
              <a:cs typeface="IranNastaliq" panose="020205050000000200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33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9412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New Message</a:t>
            </a:r>
            <a:r>
              <a:rPr lang="fa-IR" sz="4000" dirty="0" smtClean="0">
                <a:cs typeface="B Titr" panose="00000700000000000000" pitchFamily="2" charset="-78"/>
              </a:rPr>
              <a:t>(پیام جدید)</a:t>
            </a:r>
            <a:endParaRPr lang="fa-IR" sz="4000" dirty="0">
              <a:cs typeface="B Titr" panose="00000700000000000000" pitchFamily="2" charset="-78"/>
            </a:endParaRP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1" b="5266"/>
          <a:stretch/>
        </p:blipFill>
        <p:spPr bwMode="auto">
          <a:xfrm>
            <a:off x="80100" y="908720"/>
            <a:ext cx="8963399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5" name="Rectangle 4"/>
          <p:cNvSpPr/>
          <p:nvPr/>
        </p:nvSpPr>
        <p:spPr>
          <a:xfrm>
            <a:off x="179512" y="1646514"/>
            <a:ext cx="720080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6" name="Left Arrow 5"/>
          <p:cNvSpPr/>
          <p:nvPr/>
        </p:nvSpPr>
        <p:spPr>
          <a:xfrm>
            <a:off x="1043608" y="1682316"/>
            <a:ext cx="648072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59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B Titr" panose="00000700000000000000" pitchFamily="2" charset="-78"/>
              </a:rPr>
              <a:t>Message</a:t>
            </a:r>
            <a:r>
              <a:rPr lang="fa-IR" dirty="0" smtClean="0">
                <a:cs typeface="B Titr" panose="00000700000000000000" pitchFamily="2" charset="-78"/>
              </a:rPr>
              <a:t>(پیام)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2" r="26549" b="42971"/>
          <a:stretch/>
        </p:blipFill>
        <p:spPr bwMode="auto">
          <a:xfrm>
            <a:off x="251520" y="1196752"/>
            <a:ext cx="8712967" cy="4960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4385141"/>
            <a:ext cx="374441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 smtClean="0">
                <a:cs typeface="B Zar" panose="00000400000000000000" pitchFamily="2" charset="-78"/>
              </a:rPr>
              <a:t>To: </a:t>
            </a:r>
            <a:r>
              <a:rPr lang="fa-IR" sz="1600" dirty="0" smtClean="0">
                <a:cs typeface="B Zar" panose="00000400000000000000" pitchFamily="2" charset="-78"/>
              </a:rPr>
              <a:t>آدرس ایمیل مورد نظر را وارد می کنیم</a:t>
            </a:r>
            <a:endParaRPr lang="fa-IR" sz="1600" dirty="0">
              <a:cs typeface="B Zar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735220"/>
            <a:ext cx="748883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 smtClean="0">
                <a:cs typeface="B Zar" panose="00000400000000000000" pitchFamily="2" charset="-78"/>
              </a:rPr>
              <a:t>Cc: </a:t>
            </a:r>
            <a:r>
              <a:rPr lang="fa-IR" sz="1600" dirty="0" smtClean="0">
                <a:cs typeface="B Zar" panose="00000400000000000000" pitchFamily="2" charset="-78"/>
              </a:rPr>
              <a:t>آدرس ایمیل شخصی که میخواهید ، یک نسخه از این ایمیل به آن برسد را در این قسمت وارد می کنیم</a:t>
            </a:r>
            <a:endParaRPr lang="fa-IR" sz="1600" dirty="0">
              <a:cs typeface="B Zar" panose="00000400000000000000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766" y="5080576"/>
            <a:ext cx="748883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 smtClean="0">
                <a:cs typeface="B Zar" panose="00000400000000000000" pitchFamily="2" charset="-78"/>
              </a:rPr>
              <a:t>Subject:</a:t>
            </a:r>
            <a:r>
              <a:rPr lang="fa-IR" sz="1600" dirty="0" smtClean="0">
                <a:cs typeface="B Zar" panose="00000400000000000000" pitchFamily="2" charset="-78"/>
              </a:rPr>
              <a:t>موضوع نامه را مشخص می کنیم </a:t>
            </a:r>
            <a:endParaRPr lang="fa-IR" sz="1600" dirty="0">
              <a:cs typeface="B Zar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5480340"/>
            <a:ext cx="460851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600" dirty="0" smtClean="0">
                <a:cs typeface="B Zar" panose="00000400000000000000" pitchFamily="2" charset="-78"/>
              </a:rPr>
              <a:t>Attach:</a:t>
            </a:r>
            <a:r>
              <a:rPr lang="fa-IR" sz="1600" dirty="0" smtClean="0">
                <a:cs typeface="B Zar" panose="00000400000000000000" pitchFamily="2" charset="-78"/>
              </a:rPr>
              <a:t>  ضمیمه فایل مورد نظر به نامه حداکثر 40 مگابایت </a:t>
            </a:r>
            <a:endParaRPr lang="fa-IR" sz="1600" dirty="0">
              <a:cs typeface="B Zar" panose="00000400000000000000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9998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B Titr" panose="00000700000000000000" pitchFamily="2" charset="-78"/>
              </a:rPr>
              <a:t>Message</a:t>
            </a:r>
            <a:r>
              <a:rPr lang="fa-IR" dirty="0">
                <a:cs typeface="B Titr" panose="00000700000000000000" pitchFamily="2" charset="-78"/>
              </a:rPr>
              <a:t>(پیام)</a:t>
            </a:r>
            <a:endParaRPr lang="fa-I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1" r="28103" b="29904"/>
          <a:stretch/>
        </p:blipFill>
        <p:spPr bwMode="auto">
          <a:xfrm>
            <a:off x="323528" y="1406290"/>
            <a:ext cx="8644345" cy="511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4509120"/>
            <a:ext cx="748883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a-IR" sz="2400" b="1" dirty="0" smtClean="0">
                <a:cs typeface="B Nazanin" panose="00000400000000000000" pitchFamily="2" charset="-78"/>
              </a:rPr>
              <a:t>دکمه </a:t>
            </a:r>
            <a:r>
              <a:rPr lang="en-US" sz="2400" b="1" dirty="0" smtClean="0">
                <a:cs typeface="B Nazanin" panose="00000400000000000000" pitchFamily="2" charset="-78"/>
              </a:rPr>
              <a:t>Send</a:t>
            </a:r>
            <a:r>
              <a:rPr lang="fa-IR" sz="2400" b="1" dirty="0" smtClean="0">
                <a:cs typeface="B Nazanin" panose="00000400000000000000" pitchFamily="2" charset="-78"/>
              </a:rPr>
              <a:t>: جهت ارسال ایمیل این دکمه را انتخاب نمایید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a-IR" sz="2400" b="1" dirty="0" smtClean="0">
                <a:cs typeface="B Nazanin" panose="00000400000000000000" pitchFamily="2" charset="-78"/>
              </a:rPr>
              <a:t>دکمه </a:t>
            </a:r>
            <a:r>
              <a:rPr lang="en-US" sz="2400" b="1" dirty="0" smtClean="0">
                <a:cs typeface="B Nazanin" panose="00000400000000000000" pitchFamily="2" charset="-78"/>
              </a:rPr>
              <a:t>:Cancel</a:t>
            </a:r>
            <a:r>
              <a:rPr lang="fa-IR" sz="2400" b="1" dirty="0" smtClean="0">
                <a:cs typeface="B Nazanin" panose="00000400000000000000" pitchFamily="2" charset="-78"/>
              </a:rPr>
              <a:t> </a:t>
            </a:r>
            <a:r>
              <a:rPr lang="fa-IR" sz="2400" b="1" dirty="0">
                <a:cs typeface="B Nazanin" panose="00000400000000000000" pitchFamily="2" charset="-78"/>
              </a:rPr>
              <a:t>جهت انصراف از ارسال ایمیل این دکمه را انتخاب </a:t>
            </a:r>
            <a:r>
              <a:rPr lang="fa-IR" sz="2400" b="1" dirty="0" smtClean="0">
                <a:cs typeface="B Nazanin" panose="00000400000000000000" pitchFamily="2" charset="-78"/>
              </a:rPr>
              <a:t>نمایید</a:t>
            </a:r>
            <a:endParaRPr lang="fa-IR" sz="2400" b="1" dirty="0">
              <a:cs typeface="B Nazanin" panose="00000400000000000000" pitchFamily="2" charset="-7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a-IR" sz="2400" b="1" dirty="0" smtClean="0">
                <a:cs typeface="B Nazanin" panose="00000400000000000000" pitchFamily="2" charset="-78"/>
              </a:rPr>
              <a:t>دکمه </a:t>
            </a:r>
            <a:r>
              <a:rPr lang="en-US" sz="2400" b="1" dirty="0" smtClean="0">
                <a:cs typeface="B Nazanin" panose="00000400000000000000" pitchFamily="2" charset="-78"/>
              </a:rPr>
              <a:t>:Save Draft</a:t>
            </a:r>
            <a:r>
              <a:rPr lang="fa-IR" sz="2400" b="1" dirty="0" smtClean="0">
                <a:cs typeface="B Nazanin" panose="00000400000000000000" pitchFamily="2" charset="-78"/>
              </a:rPr>
              <a:t> </a:t>
            </a:r>
            <a:r>
              <a:rPr lang="fa-IR" sz="2400" b="1" dirty="0">
                <a:cs typeface="B Nazanin" panose="00000400000000000000" pitchFamily="2" charset="-78"/>
              </a:rPr>
              <a:t>بدون ارسال این ایمیل شما را ذخیره می کند تا در زمان دیگر بتوانید ارسال کنید. </a:t>
            </a:r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395536" y="3125191"/>
            <a:ext cx="360040" cy="297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fa-I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a-IR" smtClean="0"/>
              <a:t>مدیریت فناوری اطلاعات دانشگاه بوعلی سینا</a:t>
            </a:r>
            <a:endParaRPr lang="fa-IR"/>
          </a:p>
        </p:txBody>
      </p:sp>
      <p:sp>
        <p:nvSpPr>
          <p:cNvPr id="8" name="Oval 7"/>
          <p:cNvSpPr/>
          <p:nvPr/>
        </p:nvSpPr>
        <p:spPr>
          <a:xfrm>
            <a:off x="179512" y="3276052"/>
            <a:ext cx="792088" cy="4046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8848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2199</TotalTime>
  <Words>908</Words>
  <Application>Microsoft Office PowerPoint</Application>
  <PresentationFormat>On-screen Show (4:3)</PresentationFormat>
  <Paragraphs>183</Paragraphs>
  <Slides>69</Slides>
  <Notes>6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راهنمای مدیریت ایمیل «مقدماتی»</vt:lpstr>
      <vt:lpstr>https://mail.basu.ac.ir</vt:lpstr>
      <vt:lpstr>http://mailreg.basu.ac.ir</vt:lpstr>
      <vt:lpstr>PowerPoint Presentation</vt:lpstr>
      <vt:lpstr>https://mail.basu.ac.ir</vt:lpstr>
      <vt:lpstr>صفحه کاربری</vt:lpstr>
      <vt:lpstr>New Message(پیام جدید)</vt:lpstr>
      <vt:lpstr>Message(پیام)</vt:lpstr>
      <vt:lpstr>Message(پیام)</vt:lpstr>
      <vt:lpstr>Options</vt:lpstr>
      <vt:lpstr>PowerPoint Presentation</vt:lpstr>
      <vt:lpstr>بعد از ارسال، نامه در پوشه sent قرار می گیرد</vt:lpstr>
      <vt:lpstr>Inbox</vt:lpstr>
      <vt:lpstr>Sent</vt:lpstr>
      <vt:lpstr>PowerPoint Presentation</vt:lpstr>
      <vt:lpstr> Folder(جهت دسته بندی ایمیل ها)</vt:lpstr>
      <vt:lpstr>PowerPoint Presentation</vt:lpstr>
      <vt:lpstr>PowerPoint Presentation</vt:lpstr>
      <vt:lpstr>PowerPoint Presentation</vt:lpstr>
      <vt:lpstr>PowerPoint Presentation</vt:lpstr>
      <vt:lpstr>Search (جستجو)</vt:lpstr>
      <vt:lpstr>Search (جستجو)</vt:lpstr>
      <vt:lpstr>Search (جستجو)</vt:lpstr>
      <vt:lpstr>Search (جستجو)</vt:lpstr>
      <vt:lpstr>Search (جستجو)</vt:lpstr>
      <vt:lpstr>Search (جستجو)</vt:lpstr>
      <vt:lpstr>عملیات مختلف روی ایمیل</vt:lpstr>
      <vt:lpstr>Reply</vt:lpstr>
      <vt:lpstr>Forward</vt:lpstr>
      <vt:lpstr>Archive</vt:lpstr>
      <vt:lpstr>Archive</vt:lpstr>
      <vt:lpstr>Delete</vt:lpstr>
      <vt:lpstr>Delete</vt:lpstr>
      <vt:lpstr>Spam</vt:lpstr>
      <vt:lpstr>Spam</vt:lpstr>
      <vt:lpstr>Mark as Unread</vt:lpstr>
      <vt:lpstr>Mark as Unread</vt:lpstr>
      <vt:lpstr>View</vt:lpstr>
      <vt:lpstr>Preferences</vt:lpstr>
      <vt:lpstr>Change Password</vt:lpstr>
      <vt:lpstr>Mail</vt:lpstr>
      <vt:lpstr>Signature</vt:lpstr>
      <vt:lpstr>PowerPoint Presentation</vt:lpstr>
      <vt:lpstr>دریافت ایمیل دانشگاه از طریق Gmail</vt:lpstr>
      <vt:lpstr>تنظیمات در Gmail</vt:lpstr>
      <vt:lpstr>تنظیمات در Gmail</vt:lpstr>
      <vt:lpstr>تنظیمات در Gmail</vt:lpstr>
      <vt:lpstr>تنظیمات در Gmail</vt:lpstr>
      <vt:lpstr>تنظیمات در Gmail</vt:lpstr>
      <vt:lpstr>تنظیمات در Gmail</vt:lpstr>
      <vt:lpstr>تنظیمات در Gmail</vt:lpstr>
      <vt:lpstr>تنظیمات در Gmail</vt:lpstr>
      <vt:lpstr>تنظیمات در Gmail</vt:lpstr>
      <vt:lpstr>تنظیمات در Gmail</vt:lpstr>
      <vt:lpstr>تنظیمات در Gmail</vt:lpstr>
      <vt:lpstr>فراموشی رمز عبور</vt:lpstr>
      <vt:lpstr>فراموشی رمز عبور</vt:lpstr>
      <vt:lpstr>فراموشی رمز عبور</vt:lpstr>
      <vt:lpstr>فراموشی رمز عبور</vt:lpstr>
      <vt:lpstr>فراموشی رمز عبور</vt:lpstr>
      <vt:lpstr>فراموشی رمز عبور</vt:lpstr>
      <vt:lpstr>روش کار با نسخه موبایل</vt:lpstr>
      <vt:lpstr>نسخه موبایل</vt:lpstr>
      <vt:lpstr>PowerPoint Presentation</vt:lpstr>
      <vt:lpstr>Inbox</vt:lpstr>
      <vt:lpstr>در این حالت امکان الصاق فایل وجود ندارد</vt:lpstr>
      <vt:lpstr>آدرس فایل فیلم راهنمای ثبت ایمیل دانشگاهی در سامانه گلستان</vt:lpstr>
      <vt:lpstr>لینکهای مفید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https://mail.basu.ac.ir</dc:title>
  <dc:creator>کاوندی</dc:creator>
  <cp:lastModifiedBy>کاوندی</cp:lastModifiedBy>
  <cp:revision>95</cp:revision>
  <dcterms:created xsi:type="dcterms:W3CDTF">2018-05-26T06:10:08Z</dcterms:created>
  <dcterms:modified xsi:type="dcterms:W3CDTF">2019-05-22T05:16:00Z</dcterms:modified>
</cp:coreProperties>
</file>